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81" r:id="rId14"/>
    <p:sldId id="284" r:id="rId15"/>
    <p:sldId id="269" r:id="rId16"/>
    <p:sldId id="283" r:id="rId17"/>
    <p:sldId id="276" r:id="rId18"/>
    <p:sldId id="285" r:id="rId19"/>
    <p:sldId id="277" r:id="rId20"/>
    <p:sldId id="278" r:id="rId21"/>
    <p:sldId id="279" r:id="rId22"/>
    <p:sldId id="286" r:id="rId23"/>
    <p:sldId id="282" r:id="rId24"/>
    <p:sldId id="272" r:id="rId25"/>
    <p:sldId id="273" r:id="rId26"/>
    <p:sldId id="274" r:id="rId27"/>
  </p:sldIdLst>
  <p:sldSz cx="9144000" cy="6858000" type="screen4x3"/>
  <p:notesSz cx="6858000" cy="9144000"/>
  <p:embeddedFontLst>
    <p:embeddedFont>
      <p:font typeface="Arimo" panose="020B0600000101010101" charset="0"/>
      <p:regular r:id="rId29"/>
      <p:bold r:id="rId30"/>
      <p:italic r:id="rId31"/>
      <p:boldItalic r:id="rId32"/>
    </p:embeddedFont>
    <p:embeddedFont>
      <p:font typeface="Malgun Gothic" panose="020B0503020000020004" pitchFamily="50" charset="-127"/>
      <p:regular r:id="rId33"/>
      <p:bold r:id="rId34"/>
    </p:embeddedFont>
    <p:embeddedFont>
      <p:font typeface="Malgun Gothic" panose="020B0503020000020004" pitchFamily="50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1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76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26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4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5589fe0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d5589fe02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d5589fe02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61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345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09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60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11f2548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d11f2548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d11f25482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36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708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979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1f254821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11f2548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105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5589fe0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5589fe02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5589fe02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5589fe02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d5589fe02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3372856" y="494116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5353076" y="384490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7333296" y="494116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9961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5353076" y="60051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9961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392636" y="-53540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403648" y="60496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9961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-606442" y="2782042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3293725" y="1015479"/>
            <a:ext cx="4268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꿀</a:t>
            </a:r>
            <a:r>
              <a:rPr lang="en-US" sz="9600" b="1">
                <a:solidFill>
                  <a:srgbClr val="996133"/>
                </a:solidFill>
              </a:rPr>
              <a:t>방</a:t>
            </a:r>
            <a:endParaRPr sz="96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3400228" y="2739064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5474280" y="2782046"/>
            <a:ext cx="23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6133"/>
                </a:solidFill>
                <a:latin typeface="Arimo"/>
                <a:ea typeface="Arimo"/>
                <a:cs typeface="Arimo"/>
                <a:sym typeface="Arimo"/>
              </a:rPr>
              <a:t>팀명 : 밤달이</a:t>
            </a:r>
            <a:endParaRPr sz="2400" b="1">
              <a:solidFill>
                <a:srgbClr val="99613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7333296" y="52600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7334820" y="27548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436230" y="5207271"/>
            <a:ext cx="23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6133"/>
                </a:solidFill>
                <a:latin typeface="Arimo"/>
                <a:ea typeface="Arimo"/>
                <a:cs typeface="Arimo"/>
                <a:sym typeface="Arimo"/>
              </a:rPr>
              <a:t>중간 발표</a:t>
            </a:r>
            <a:endParaRPr sz="2400" b="1">
              <a:solidFill>
                <a:srgbClr val="99613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03" y="2840665"/>
            <a:ext cx="1879742" cy="18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즐겨찾기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기능을 추가함으로써 사용자가 자신이 원하는 매물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정보에대해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앱이 매물 정보를 저장해 줌으로써 사용자의 편의성과 사용성을 높였다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 smtClean="0">
                <a:solidFill>
                  <a:schemeClr val="lt1"/>
                </a:solidFill>
              </a:rPr>
              <a:t>즐겨찾기</a:t>
            </a:r>
            <a:r>
              <a:rPr lang="ko-KR" altLang="en-US" sz="2800" b="1" dirty="0" smtClean="0">
                <a:solidFill>
                  <a:schemeClr val="lt1"/>
                </a:solidFill>
              </a:rPr>
              <a:t> 기능 추가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825" y="1602224"/>
            <a:ext cx="2232300" cy="416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874450">
            <a:off x="7361816" y="3225975"/>
            <a:ext cx="522727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3455850" y="5359668"/>
            <a:ext cx="2232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algun Gothic"/>
                <a:ea typeface="Malgun Gothic"/>
                <a:cs typeface="Malgun Gothic"/>
                <a:sym typeface="Malgun Gothic"/>
              </a:rPr>
              <a:t>Favorite_Screen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해커의 악의적인 공격을 막고 사용자의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즐겨찾기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정보를 저장하기 위한 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페이지를</a:t>
            </a:r>
            <a:r>
              <a:rPr lang="en-US" altLang="ko-KR" sz="1600" dirty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추가하였습니다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로그인</a:t>
            </a:r>
            <a:endParaRPr lang="en-US" altLang="ko-KR" sz="2800" b="1" dirty="0" smtClean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기능 추가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959692" y="2555896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664" y="1617856"/>
            <a:ext cx="2128671" cy="4169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3507663" y="5387130"/>
            <a:ext cx="2128672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Login_Screen.v1.1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56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7333296" y="494116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5353076" y="60051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7333296" y="52600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7334820" y="27548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1403648" y="60496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3"/>
          <p:cNvSpPr/>
          <p:nvPr/>
        </p:nvSpPr>
        <p:spPr>
          <a:xfrm>
            <a:off x="1403648" y="1634524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3790925" y="2814025"/>
            <a:ext cx="554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개발 진행 과정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5312194" y="381886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에자일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스크럼 개발방식을 채택해 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주일의 스프린트 기간을 가지고 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주의 한번 요구사항 재정의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상호 평가와 앱 테스트가 진행되며 스프린트 중 매일 아침 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9~12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시까지 개발 내용 확인 및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 일일 회의 진행 후 각자 개발을 진행하며 서로 막히는 부분에서 도움을 줍니다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개발 진행</a:t>
            </a:r>
            <a:endParaRPr lang="en-US" altLang="ko-KR" sz="2800" b="1" dirty="0" smtClean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과정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8" y="1741385"/>
            <a:ext cx="1957316" cy="2292856"/>
          </a:xfrm>
          <a:prstGeom prst="rect">
            <a:avLst/>
          </a:prstGeom>
        </p:spPr>
      </p:pic>
      <p:sp>
        <p:nvSpPr>
          <p:cNvPr id="17" name="Google Shape;303;p22"/>
          <p:cNvSpPr txBox="1"/>
          <p:nvPr/>
        </p:nvSpPr>
        <p:spPr>
          <a:xfrm>
            <a:off x="365160" y="4034241"/>
            <a:ext cx="2128672" cy="10464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매일 아침 </a:t>
            </a: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09:00 ~ 12:00 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까지 개발 회의와 전일 개발 내용 확인 및 일일 개별 목표 설정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3;p22"/>
          <p:cNvSpPr txBox="1"/>
          <p:nvPr/>
        </p:nvSpPr>
        <p:spPr>
          <a:xfrm>
            <a:off x="3507664" y="4034241"/>
            <a:ext cx="2128672" cy="8309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격주에 한 번 진행되는 요구사항 재정의 및 상호 개발 평가 회의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3;p22"/>
          <p:cNvSpPr txBox="1"/>
          <p:nvPr/>
        </p:nvSpPr>
        <p:spPr>
          <a:xfrm>
            <a:off x="6541226" y="4034241"/>
            <a:ext cx="2128672" cy="8309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Flutter, Google Cloud Platform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학습 스터디 진행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87" y="1860601"/>
            <a:ext cx="2841775" cy="2133305"/>
          </a:xfrm>
          <a:prstGeom prst="rect">
            <a:avLst/>
          </a:prstGeom>
        </p:spPr>
      </p:pic>
      <p:sp>
        <p:nvSpPr>
          <p:cNvPr id="3" name="AutoShape 2" descr="GCP 자격증이란?"/>
          <p:cNvSpPr>
            <a:spLocks noChangeAspect="1" noChangeArrowheads="1"/>
          </p:cNvSpPr>
          <p:nvPr/>
        </p:nvSpPr>
        <p:spPr bwMode="auto">
          <a:xfrm>
            <a:off x="155575" y="-808038"/>
            <a:ext cx="27241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GCP 자격증이란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GCP 자격증이란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95" y="2892145"/>
            <a:ext cx="1760873" cy="10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utter - 가장 빠른 아름다운 네이티브 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99" y="2064830"/>
            <a:ext cx="2016125" cy="99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과거 매물 시세 조회 페이지를 제외한 대부분의 프론트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엔드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 완료된 상태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엔드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또한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디비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구축 및 데이터 입출력 개발 완료된 상태이며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시세 데이터 입력 및 프론트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엔드와의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연동만 남은 상태 입니다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개발 진행</a:t>
            </a:r>
            <a:endParaRPr lang="en-US" altLang="ko-KR" sz="2800" b="1" dirty="0" smtClean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과정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AutoShape 2" descr="GCP 자격증이란?"/>
          <p:cNvSpPr>
            <a:spLocks noChangeAspect="1" noChangeArrowheads="1"/>
          </p:cNvSpPr>
          <p:nvPr/>
        </p:nvSpPr>
        <p:spPr bwMode="auto">
          <a:xfrm>
            <a:off x="155575" y="-808038"/>
            <a:ext cx="27241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GCP 자격증이란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Google Shape;298;p22"/>
          <p:cNvSpPr/>
          <p:nvPr/>
        </p:nvSpPr>
        <p:spPr>
          <a:xfrm>
            <a:off x="1392636" y="2554483"/>
            <a:ext cx="6336740" cy="54767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300;p22"/>
          <p:cNvSpPr/>
          <p:nvPr/>
        </p:nvSpPr>
        <p:spPr>
          <a:xfrm>
            <a:off x="1392636" y="2554483"/>
            <a:ext cx="5684440" cy="54767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90%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8;p22"/>
          <p:cNvSpPr/>
          <p:nvPr/>
        </p:nvSpPr>
        <p:spPr>
          <a:xfrm>
            <a:off x="1392636" y="3646778"/>
            <a:ext cx="6336740" cy="54767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300;p22"/>
          <p:cNvSpPr/>
          <p:nvPr/>
        </p:nvSpPr>
        <p:spPr>
          <a:xfrm>
            <a:off x="1392636" y="3646778"/>
            <a:ext cx="3960440" cy="54767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60%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303;p22"/>
          <p:cNvSpPr txBox="1"/>
          <p:nvPr/>
        </p:nvSpPr>
        <p:spPr>
          <a:xfrm>
            <a:off x="3372856" y="1989574"/>
            <a:ext cx="2258270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303;p22"/>
          <p:cNvSpPr txBox="1"/>
          <p:nvPr/>
        </p:nvSpPr>
        <p:spPr>
          <a:xfrm>
            <a:off x="3372856" y="3152962"/>
            <a:ext cx="2258270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861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/>
          <p:nvPr/>
        </p:nvSpPr>
        <p:spPr>
          <a:xfrm>
            <a:off x="7333296" y="494116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5353076" y="60051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7333296" y="52600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334820" y="27548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1403648" y="60496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-607966" y="4968323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-607966" y="55316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1403648" y="1634524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</a:rPr>
              <a:t>5</a:t>
            </a: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790925" y="2814025"/>
            <a:ext cx="554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현재까지 개발 내용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6"/>
          <p:cNvSpPr/>
          <p:nvPr/>
        </p:nvSpPr>
        <p:spPr>
          <a:xfrm>
            <a:off x="5312194" y="381886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-607966" y="2754886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앱의 로고는 벌집에 살고 있는 꿀벌을 형상화 했으며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꿀방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꿀 매물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찾아다니는 사용자의 이미지에서 채택했다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로고 및 </a:t>
            </a:r>
            <a:r>
              <a:rPr lang="en-US" altLang="ko-KR" sz="2800" b="1" dirty="0" smtClean="0">
                <a:solidFill>
                  <a:schemeClr val="lt1"/>
                </a:solidFill>
              </a:rPr>
              <a:t>UI,UX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1379461" y="2728287"/>
            <a:ext cx="1357470" cy="135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99" y="2717386"/>
            <a:ext cx="1652402" cy="14430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39" y="2447326"/>
            <a:ext cx="2220913" cy="1713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4722" y="422910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로고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76871" y="422910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배경 이미지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92636" y="422910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 로고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07" y="1862819"/>
            <a:ext cx="2470568" cy="4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유저가 첫 앱 사용시 가장 처음에 보게 되는 화면으로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꿀방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이라는 앱 이름에 맞춰 벌집을 형상화 하였고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최대한 간결하게 보이면서도 필요한 기능을 메인 화면 안에서 처리할 수 있도록 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메인 메뉴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681" y="1623783"/>
            <a:ext cx="2245166" cy="419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78" y="1603605"/>
            <a:ext cx="2258270" cy="421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990" y="1623783"/>
            <a:ext cx="2245166" cy="419339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740078" y="5417095"/>
            <a:ext cx="2258270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MainMenu.v2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303;p22"/>
          <p:cNvSpPr txBox="1"/>
          <p:nvPr/>
        </p:nvSpPr>
        <p:spPr>
          <a:xfrm>
            <a:off x="3503990" y="5417095"/>
            <a:ext cx="2185298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사이드 탭 </a:t>
            </a:r>
            <a:r>
              <a:rPr lang="ko-KR" altLang="en-US" dirty="0" err="1" smtClean="0">
                <a:latin typeface="Malgun Gothic"/>
                <a:ea typeface="Malgun Gothic"/>
                <a:cs typeface="Malgun Gothic"/>
                <a:sym typeface="Malgun Gothic"/>
              </a:rPr>
              <a:t>터치시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팝업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03;p22"/>
          <p:cNvSpPr txBox="1"/>
          <p:nvPr/>
        </p:nvSpPr>
        <p:spPr>
          <a:xfrm>
            <a:off x="6336147" y="5417095"/>
            <a:ext cx="2254699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앱 버전 및 저작권 정보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47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이메일 인증을 통한 회원가입을 할 수 있으며 회원가입과 비밀번호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찾기기능을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스크린 안에 넣었다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로그인</a:t>
            </a:r>
            <a:r>
              <a:rPr lang="ko-KR" altLang="en-US" sz="2800" b="1" dirty="0">
                <a:solidFill>
                  <a:schemeClr val="lt1"/>
                </a:solidFill>
              </a:rPr>
              <a:t> </a:t>
            </a:r>
            <a:r>
              <a:rPr lang="ko-KR" altLang="en-US" sz="2800" b="1" dirty="0" smtClean="0">
                <a:solidFill>
                  <a:schemeClr val="lt1"/>
                </a:solidFill>
              </a:rPr>
              <a:t>화면</a:t>
            </a:r>
            <a:endParaRPr lang="en-US" altLang="ko-KR" sz="2800" b="1" dirty="0" smtClean="0">
              <a:solidFill>
                <a:schemeClr val="lt1"/>
              </a:solidFill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959692" y="2555896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14" y="1652100"/>
            <a:ext cx="2238972" cy="4164069"/>
          </a:xfrm>
          <a:prstGeom prst="rect">
            <a:avLst/>
          </a:prstGeom>
        </p:spPr>
      </p:pic>
      <p:sp>
        <p:nvSpPr>
          <p:cNvPr id="303" name="Google Shape;303;p22"/>
          <p:cNvSpPr txBox="1"/>
          <p:nvPr/>
        </p:nvSpPr>
        <p:spPr>
          <a:xfrm>
            <a:off x="3452514" y="5416090"/>
            <a:ext cx="2238972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latin typeface="Malgun Gothic"/>
                <a:ea typeface="Malgun Gothic"/>
                <a:cs typeface="Malgun Gothic"/>
                <a:sym typeface="Malgun Gothic"/>
              </a:rPr>
              <a:t>Login_Screen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08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유저정보에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있는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즐겨찾기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데이터를 받아와 보여주는 화면이다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 smtClean="0">
                <a:solidFill>
                  <a:schemeClr val="lt1"/>
                </a:solidFill>
              </a:rPr>
              <a:t>즐겨찾기</a:t>
            </a:r>
            <a:r>
              <a:rPr lang="ko-KR" altLang="en-US" sz="2800" b="1" dirty="0" smtClean="0">
                <a:solidFill>
                  <a:schemeClr val="lt1"/>
                </a:solidFill>
              </a:rPr>
              <a:t> 화면</a:t>
            </a:r>
            <a:endParaRPr lang="en-US" altLang="ko-KR" sz="2800" b="1" dirty="0" smtClean="0">
              <a:solidFill>
                <a:schemeClr val="lt1"/>
              </a:solidFill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959692" y="2555896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0" y="1652100"/>
            <a:ext cx="2232300" cy="41693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3;p22"/>
          <p:cNvSpPr txBox="1"/>
          <p:nvPr/>
        </p:nvSpPr>
        <p:spPr>
          <a:xfrm>
            <a:off x="3459958" y="5421374"/>
            <a:ext cx="2228192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latin typeface="Malgun Gothic"/>
                <a:ea typeface="Malgun Gothic"/>
                <a:cs typeface="Malgun Gothic"/>
                <a:sym typeface="Malgun Gothic"/>
              </a:rPr>
              <a:t>Favoite_Screen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57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7333296" y="494116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5353076" y="60051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7333296" y="52600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1403648" y="60496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-607966" y="4968323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-607966" y="55316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403648" y="161833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</a:rPr>
              <a:t>7조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5312194" y="381886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-607966" y="2754886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7333271" y="2733642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3323500" y="2987875"/>
            <a:ext cx="535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.밤달이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2721550" y="3872988"/>
            <a:ext cx="5353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6133"/>
                </a:solidFill>
              </a:rPr>
              <a:t>조장 :	이충현</a:t>
            </a:r>
            <a:endParaRPr sz="25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2721550" y="4411788"/>
            <a:ext cx="5353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996133"/>
                </a:solidFill>
              </a:rPr>
              <a:t>조원</a:t>
            </a:r>
            <a:r>
              <a:rPr lang="en-US" sz="2500" b="1" dirty="0">
                <a:solidFill>
                  <a:srgbClr val="996133"/>
                </a:solidFill>
              </a:rPr>
              <a:t> :	</a:t>
            </a:r>
            <a:r>
              <a:rPr lang="en-US" sz="2500" b="1" dirty="0" err="1">
                <a:solidFill>
                  <a:srgbClr val="996133"/>
                </a:solidFill>
              </a:rPr>
              <a:t>김현수</a:t>
            </a:r>
            <a:endParaRPr sz="2500" b="1" dirty="0">
              <a:solidFill>
                <a:srgbClr val="996133"/>
              </a:solidFill>
            </a:endParaRPr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996133"/>
                </a:solidFill>
              </a:rPr>
              <a:t>이현구</a:t>
            </a:r>
            <a:endParaRPr sz="2500" b="1" dirty="0">
              <a:solidFill>
                <a:srgbClr val="99613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996133"/>
                </a:solidFill>
              </a:rPr>
              <a:t>	</a:t>
            </a:r>
            <a:r>
              <a:rPr lang="en-US" sz="2500" b="1" dirty="0" err="1" smtClean="0">
                <a:solidFill>
                  <a:srgbClr val="996133"/>
                </a:solidFill>
              </a:rPr>
              <a:t>이태양</a:t>
            </a:r>
            <a:endParaRPr sz="2500" b="1" dirty="0">
              <a:solidFill>
                <a:srgbClr val="9961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조건을 검색할 수 있게 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도와줌으로써 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원하는 매물을 찾을 수 있게 도와주는 필터 페이지 입니다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필터 화면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60483">
            <a:off x="8200763" y="3713285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706" y="1994311"/>
            <a:ext cx="2022588" cy="3761635"/>
          </a:xfrm>
          <a:prstGeom prst="rect">
            <a:avLst/>
          </a:prstGeom>
        </p:spPr>
      </p:pic>
      <p:sp>
        <p:nvSpPr>
          <p:cNvPr id="16" name="Google Shape;303;p22"/>
          <p:cNvSpPr txBox="1"/>
          <p:nvPr/>
        </p:nvSpPr>
        <p:spPr>
          <a:xfrm>
            <a:off x="3555554" y="5359728"/>
            <a:ext cx="2027740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Filter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07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검색하면 조건에 해당하는 매물을 지도 위에 띄워주는 페이지 입니다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지도 화면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377801" y="4203913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725407">
            <a:off x="8495792" y="3834121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711" t="2381" r="5686" b="2267"/>
          <a:stretch/>
        </p:blipFill>
        <p:spPr>
          <a:xfrm>
            <a:off x="3591100" y="1638590"/>
            <a:ext cx="1961800" cy="4194516"/>
          </a:xfrm>
          <a:prstGeom prst="rect">
            <a:avLst/>
          </a:prstGeom>
        </p:spPr>
      </p:pic>
      <p:sp>
        <p:nvSpPr>
          <p:cNvPr id="303" name="Google Shape;303;p22"/>
          <p:cNvSpPr txBox="1"/>
          <p:nvPr/>
        </p:nvSpPr>
        <p:spPr>
          <a:xfrm>
            <a:off x="3591098" y="5432832"/>
            <a:ext cx="1961802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Maps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42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매물의 상세정보를 표시하고 사용자의 </a:t>
            </a:r>
            <a:r>
              <a:rPr lang="ko-KR" altLang="en-US" sz="1600" dirty="0" err="1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니즈에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맞춘 </a:t>
            </a: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매물정보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대중교통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애완동물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등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제공하는 상세정보 페이지 입니다</a:t>
            </a:r>
            <a:r>
              <a:rPr lang="en-US" altLang="ko-KR" sz="1600" dirty="0" smtClean="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상세 정보 화면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60483">
            <a:off x="8200763" y="3713285"/>
            <a:ext cx="52272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130" y="1994312"/>
            <a:ext cx="2027740" cy="3771217"/>
          </a:xfrm>
          <a:prstGeom prst="rect">
            <a:avLst/>
          </a:prstGeom>
        </p:spPr>
      </p:pic>
      <p:sp>
        <p:nvSpPr>
          <p:cNvPr id="303" name="Google Shape;303;p22"/>
          <p:cNvSpPr txBox="1"/>
          <p:nvPr/>
        </p:nvSpPr>
        <p:spPr>
          <a:xfrm>
            <a:off x="3558130" y="5359728"/>
            <a:ext cx="2027740" cy="4000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Information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35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464644" y="227039"/>
            <a:ext cx="22323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현재까지 </a:t>
            </a:r>
            <a:endParaRPr lang="en-US" altLang="ko-KR" sz="2800" b="1" dirty="0" smtClean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76605"/>
              </p:ext>
            </p:extLst>
          </p:nvPr>
        </p:nvGraphicFramePr>
        <p:xfrm>
          <a:off x="1524000" y="1667868"/>
          <a:ext cx="6096000" cy="503393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79685">
                  <a:extLst>
                    <a:ext uri="{9D8B030D-6E8A-4147-A177-3AD203B41FA5}">
                      <a16:colId xmlns:a16="http://schemas.microsoft.com/office/drawing/2014/main" val="3833458413"/>
                    </a:ext>
                  </a:extLst>
                </a:gridCol>
                <a:gridCol w="4516315">
                  <a:extLst>
                    <a:ext uri="{9D8B030D-6E8A-4147-A177-3AD203B41FA5}">
                      <a16:colId xmlns:a16="http://schemas.microsoft.com/office/drawing/2014/main" val="951041363"/>
                    </a:ext>
                  </a:extLst>
                </a:gridCol>
              </a:tblGrid>
              <a:tr h="4386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현재까지 담당 개발 내용 및 </a:t>
                      </a:r>
                      <a:r>
                        <a:rPr lang="ko-KR" altLang="en-US" b="0" dirty="0" err="1" smtClean="0"/>
                        <a:t>역활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154828"/>
                  </a:ext>
                </a:extLst>
              </a:tr>
              <a:tr h="177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이충현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MainMenu_Screen.v2.0, 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Login_Screen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Favorite_Screen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FirebaseAuth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로그인 기능 앱 연동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전체 코드 병합 및 관리 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UI,UX </a:t>
                      </a:r>
                      <a:r>
                        <a:rPr lang="ko-KR" altLang="en-US" baseline="0" dirty="0" smtClean="0"/>
                        <a:t>디자인 개선 및 발전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앱 로고 제작 및 디자인 이미지 데이터 제작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Main.dart</a:t>
                      </a:r>
                      <a:r>
                        <a:rPr lang="ko-KR" altLang="en-US" dirty="0" smtClean="0"/>
                        <a:t>에 전체 앱 테마 정보 설정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dirty="0" smtClean="0"/>
                        <a:t>보고서 작성 및 발표자료 제작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476827"/>
                  </a:ext>
                </a:extLst>
              </a:tr>
              <a:tr h="93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김현수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Firebase</a:t>
                      </a:r>
                      <a:r>
                        <a:rPr lang="en-US" altLang="ko-KR" baseline="0" dirty="0" smtClean="0"/>
                        <a:t> database </a:t>
                      </a:r>
                      <a:r>
                        <a:rPr lang="ko-KR" altLang="en-US" baseline="0" dirty="0" smtClean="0"/>
                        <a:t>앱 연동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공공 데이터 포털 주택 매매 정보 </a:t>
                      </a:r>
                      <a:r>
                        <a:rPr lang="ko-KR" altLang="en-US" baseline="0" dirty="0" err="1" smtClean="0"/>
                        <a:t>빅테이터</a:t>
                      </a:r>
                      <a:r>
                        <a:rPr lang="ko-KR" altLang="en-US" baseline="0" dirty="0" smtClean="0"/>
                        <a:t> 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err="1" smtClean="0"/>
                        <a:t>Api</a:t>
                      </a:r>
                      <a:r>
                        <a:rPr lang="ko-KR" altLang="en-US" baseline="0" dirty="0" err="1" smtClean="0"/>
                        <a:t>를</a:t>
                      </a:r>
                      <a:r>
                        <a:rPr lang="ko-KR" altLang="en-US" baseline="0" dirty="0" smtClean="0"/>
                        <a:t> 사용한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파싱을</a:t>
                      </a:r>
                      <a:r>
                        <a:rPr lang="ko-KR" altLang="en-US" baseline="0" dirty="0" smtClean="0"/>
                        <a:t> 통해 데이터 </a:t>
                      </a:r>
                      <a:r>
                        <a:rPr lang="en-US" altLang="ko-KR" baseline="0" dirty="0" smtClean="0"/>
                        <a:t>DB</a:t>
                      </a:r>
                      <a:r>
                        <a:rPr lang="ko-KR" altLang="en-US" baseline="0" dirty="0" smtClean="0"/>
                        <a:t>에 저장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데이터베이스 입출력 코드 구현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부동산 매물 </a:t>
                      </a:r>
                      <a:r>
                        <a:rPr lang="en-US" altLang="ko-KR" baseline="0" dirty="0" smtClean="0"/>
                        <a:t>DB</a:t>
                      </a:r>
                      <a:r>
                        <a:rPr lang="ko-KR" altLang="en-US" baseline="0" dirty="0" smtClean="0"/>
                        <a:t> 구축</a:t>
                      </a:r>
                      <a:r>
                        <a:rPr lang="en-US" altLang="ko-KR" baseline="0" dirty="0" smtClean="0"/>
                        <a:t>,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657991"/>
                  </a:ext>
                </a:extLst>
              </a:tr>
              <a:tr h="712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이현구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Filter_Screen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Information_Screen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546635"/>
                  </a:ext>
                </a:extLst>
              </a:tr>
              <a:tr h="712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이태양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MainMenu_Screen_v1.0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Map_Screen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6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/>
          <p:nvPr/>
        </p:nvSpPr>
        <p:spPr>
          <a:xfrm>
            <a:off x="7333296" y="494116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5353076" y="60051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29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9"/>
          <p:cNvSpPr/>
          <p:nvPr/>
        </p:nvSpPr>
        <p:spPr>
          <a:xfrm>
            <a:off x="7333296" y="52600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7334820" y="27548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9"/>
          <p:cNvSpPr/>
          <p:nvPr/>
        </p:nvSpPr>
        <p:spPr>
          <a:xfrm>
            <a:off x="1403648" y="60496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-607966" y="4968323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-607966" y="55316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1403648" y="1634524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</a:rPr>
              <a:t>6</a:t>
            </a: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3790925" y="2814025"/>
            <a:ext cx="554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추후 개발 목표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9"/>
          <p:cNvSpPr/>
          <p:nvPr/>
        </p:nvSpPr>
        <p:spPr>
          <a:xfrm>
            <a:off x="5312194" y="381886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-607966" y="2754886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/>
          <p:nvPr/>
        </p:nvSpPr>
        <p:spPr>
          <a:xfrm>
            <a:off x="7333296" y="-1634235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3372856" y="-1649511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-607966" y="4968323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-607966" y="-16070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0"/>
          <p:cNvSpPr/>
          <p:nvPr/>
        </p:nvSpPr>
        <p:spPr>
          <a:xfrm>
            <a:off x="-607966" y="55316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1392636" y="-53998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1464644" y="404664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5353076" y="60051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0"/>
          <p:cNvSpPr/>
          <p:nvPr/>
        </p:nvSpPr>
        <p:spPr>
          <a:xfrm>
            <a:off x="1403647" y="1620259"/>
            <a:ext cx="2392200" cy="2086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0"/>
          <p:cNvSpPr/>
          <p:nvPr/>
        </p:nvSpPr>
        <p:spPr>
          <a:xfrm>
            <a:off x="3364992" y="548680"/>
            <a:ext cx="2395200" cy="2182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0"/>
          <p:cNvSpPr/>
          <p:nvPr/>
        </p:nvSpPr>
        <p:spPr>
          <a:xfrm>
            <a:off x="5364088" y="1644940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3372856" y="494116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5353076" y="384490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7333296" y="494116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7290816" y="526004"/>
            <a:ext cx="2418600" cy="2205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0"/>
          <p:cNvSpPr/>
          <p:nvPr/>
        </p:nvSpPr>
        <p:spPr>
          <a:xfrm>
            <a:off x="7334820" y="27548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0"/>
          <p:cNvSpPr/>
          <p:nvPr/>
        </p:nvSpPr>
        <p:spPr>
          <a:xfrm>
            <a:off x="1403648" y="384490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1403648" y="604968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0"/>
          <p:cNvSpPr/>
          <p:nvPr/>
        </p:nvSpPr>
        <p:spPr>
          <a:xfrm>
            <a:off x="3383868" y="2760827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0"/>
          <p:cNvSpPr/>
          <p:nvPr/>
        </p:nvSpPr>
        <p:spPr>
          <a:xfrm>
            <a:off x="1907704" y="2007618"/>
            <a:ext cx="8065800" cy="60324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0"/>
          <p:cNvSpPr/>
          <p:nvPr/>
        </p:nvSpPr>
        <p:spPr>
          <a:xfrm>
            <a:off x="2004704" y="4985665"/>
            <a:ext cx="7488900" cy="16644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과거 시세 조회 페이지를 제외한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 End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90% 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개발된 상태이기 때문에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주차까지 </a:t>
            </a: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 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완료 후</a:t>
            </a:r>
            <a:endParaRPr lang="en-US" altLang="ko-KR" sz="1800" dirty="0" smtClean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algn="ctr"/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팀원들이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개발 완료와 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연동을</a:t>
            </a:r>
            <a:endParaRPr lang="en-US" altLang="ko-KR" sz="1800" dirty="0" smtClean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algn="ctr"/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목표로 개발을 진행할 예정입니다</a:t>
            </a:r>
            <a:r>
              <a:rPr lang="en-US" alt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-607966" y="2754886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0"/>
          <p:cNvSpPr/>
          <p:nvPr/>
        </p:nvSpPr>
        <p:spPr>
          <a:xfrm>
            <a:off x="5353076" y="-603448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510111"/>
              </p:ext>
            </p:extLst>
          </p:nvPr>
        </p:nvGraphicFramePr>
        <p:xfrm>
          <a:off x="2387604" y="2874895"/>
          <a:ext cx="7106000" cy="22743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1411">
                  <a:extLst>
                    <a:ext uri="{9D8B030D-6E8A-4147-A177-3AD203B41FA5}">
                      <a16:colId xmlns:a16="http://schemas.microsoft.com/office/drawing/2014/main" val="3833458413"/>
                    </a:ext>
                  </a:extLst>
                </a:gridCol>
                <a:gridCol w="5264589">
                  <a:extLst>
                    <a:ext uri="{9D8B030D-6E8A-4147-A177-3AD203B41FA5}">
                      <a16:colId xmlns:a16="http://schemas.microsoft.com/office/drawing/2014/main" val="951041363"/>
                    </a:ext>
                  </a:extLst>
                </a:gridCol>
              </a:tblGrid>
              <a:tr h="5083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추후 개발 목표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154828"/>
                  </a:ext>
                </a:extLst>
              </a:tr>
              <a:tr h="757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이충현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UI,UX </a:t>
                      </a:r>
                      <a:r>
                        <a:rPr lang="ko-KR" altLang="en-US" dirty="0" smtClean="0"/>
                        <a:t>디자인 개선 및 전체 페이지 합병 후 연동 테스트와 에러 제거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476827"/>
                  </a:ext>
                </a:extLst>
              </a:tr>
              <a:tr h="398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김현수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err="1" smtClean="0"/>
                        <a:t>실거래가</a:t>
                      </a:r>
                      <a:r>
                        <a:rPr lang="ko-KR" altLang="en-US" baseline="0" dirty="0" smtClean="0"/>
                        <a:t> 정보 데이터 </a:t>
                      </a:r>
                      <a:r>
                        <a:rPr lang="en-US" altLang="ko-KR" baseline="0" dirty="0" smtClean="0"/>
                        <a:t>DB</a:t>
                      </a:r>
                      <a:r>
                        <a:rPr lang="ko-KR" altLang="en-US" baseline="0" dirty="0" smtClean="0"/>
                        <a:t> 저장 및 프론트 </a:t>
                      </a:r>
                      <a:r>
                        <a:rPr lang="ko-KR" altLang="en-US" baseline="0" dirty="0" err="1" smtClean="0"/>
                        <a:t>엔드</a:t>
                      </a:r>
                      <a:r>
                        <a:rPr lang="ko-KR" altLang="en-US" baseline="0" dirty="0" smtClean="0"/>
                        <a:t> 연동 지원</a:t>
                      </a:r>
                      <a:endParaRPr lang="en-US" altLang="ko-KR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657991"/>
                  </a:ext>
                </a:extLst>
              </a:tr>
              <a:tr h="304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이현구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Filter_Screen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및 </a:t>
                      </a:r>
                      <a:r>
                        <a:rPr lang="en-US" altLang="ko-KR" dirty="0" err="1" smtClean="0"/>
                        <a:t>Information_Screen</a:t>
                      </a:r>
                      <a:r>
                        <a:rPr lang="en-US" altLang="ko-KR" dirty="0" smtClean="0"/>
                        <a:t> DB</a:t>
                      </a:r>
                      <a:r>
                        <a:rPr lang="ko-KR" altLang="en-US" dirty="0" smtClean="0"/>
                        <a:t>연동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546635"/>
                  </a:ext>
                </a:extLst>
              </a:tr>
              <a:tr h="304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이태양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Map_Screen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개발 완료 및 </a:t>
                      </a:r>
                      <a:r>
                        <a:rPr lang="en-US" altLang="ko-KR" dirty="0" smtClean="0"/>
                        <a:t>DB </a:t>
                      </a:r>
                      <a:r>
                        <a:rPr lang="ko-KR" altLang="en-US" dirty="0" smtClean="0"/>
                        <a:t>연동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6036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/>
          <p:nvPr/>
        </p:nvSpPr>
        <p:spPr>
          <a:xfrm>
            <a:off x="3372856" y="492502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1392636" y="38610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1"/>
          <p:cNvSpPr txBox="1"/>
          <p:nvPr/>
        </p:nvSpPr>
        <p:spPr>
          <a:xfrm>
            <a:off x="3768900" y="3257108"/>
            <a:ext cx="5375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996133"/>
                </a:solidFill>
                <a:latin typeface="Arimo"/>
                <a:ea typeface="Arimo"/>
                <a:cs typeface="Arimo"/>
                <a:sym typeface="Arimo"/>
              </a:rPr>
              <a:t>Thank</a:t>
            </a:r>
            <a:r>
              <a:rPr lang="en-US" sz="6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6600" b="1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You</a:t>
            </a:r>
            <a:endParaRPr sz="6600" b="1">
              <a:solidFill>
                <a:srgbClr val="FFC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7" name="Google Shape;467;p31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1403647" y="1620259"/>
            <a:ext cx="2392141" cy="208687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1"/>
          <p:cNvSpPr/>
          <p:nvPr/>
        </p:nvSpPr>
        <p:spPr>
          <a:xfrm>
            <a:off x="1403648" y="60496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5353076" y="60051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7333296" y="52600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7334820" y="27548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-606442" y="2782042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1392636" y="-5399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1464644" y="404664"/>
            <a:ext cx="223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768300" y="1592275"/>
            <a:ext cx="444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3200" b="1">
                <a:solidFill>
                  <a:srgbClr val="996133"/>
                </a:solidFill>
              </a:rPr>
              <a:t>app 소개</a:t>
            </a:r>
            <a:endParaRPr sz="32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1768300" y="2445600"/>
            <a:ext cx="4578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3200" b="1">
                <a:solidFill>
                  <a:srgbClr val="996133"/>
                </a:solidFill>
              </a:rPr>
              <a:t>최초 요구사항 정의</a:t>
            </a:r>
            <a:endParaRPr sz="32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1768298" y="3298921"/>
            <a:ext cx="3980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3200" b="1">
                <a:solidFill>
                  <a:srgbClr val="996133"/>
                </a:solidFill>
              </a:rPr>
              <a:t>변경된 요구사항</a:t>
            </a:r>
            <a:endParaRPr sz="32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768300" y="4152250"/>
            <a:ext cx="4780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3200" b="1">
                <a:solidFill>
                  <a:srgbClr val="996133"/>
                </a:solidFill>
              </a:rPr>
              <a:t>개발 진행 과정</a:t>
            </a:r>
            <a:endParaRPr sz="3200" b="1">
              <a:solidFill>
                <a:srgbClr val="99613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996133"/>
              </a:solidFill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1768300" y="5005575"/>
            <a:ext cx="478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6133"/>
                </a:solidFill>
              </a:rPr>
              <a:t>5</a:t>
            </a:r>
            <a:r>
              <a:rPr lang="en-US" sz="3200" b="1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 b="1">
                <a:solidFill>
                  <a:srgbClr val="996133"/>
                </a:solidFill>
              </a:rPr>
              <a:t>현재까지 개발 내용</a:t>
            </a:r>
            <a:endParaRPr sz="32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1768300" y="5804425"/>
            <a:ext cx="478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6133"/>
                </a:solidFill>
              </a:rPr>
              <a:t>6</a:t>
            </a:r>
            <a:r>
              <a:rPr lang="en-US" sz="3200" b="1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 b="1">
                <a:solidFill>
                  <a:srgbClr val="996133"/>
                </a:solidFill>
              </a:rPr>
              <a:t>추후 개발 목표</a:t>
            </a:r>
            <a:endParaRPr sz="32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7333296" y="494116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5353076" y="60051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7333296" y="52600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403648" y="60496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1403648" y="1634524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5312194" y="381886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7333271" y="2733642"/>
            <a:ext cx="2376300" cy="204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3790925" y="2814025"/>
            <a:ext cx="535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app 소개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1392636" y="-5399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1104250" y="404675"/>
            <a:ext cx="295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app 소개</a:t>
            </a:r>
            <a:endParaRPr sz="2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17"/>
          <p:cNvGrpSpPr/>
          <p:nvPr/>
        </p:nvGrpSpPr>
        <p:grpSpPr>
          <a:xfrm>
            <a:off x="1403647" y="526004"/>
            <a:ext cx="8569857" cy="7572083"/>
            <a:chOff x="1403647" y="526004"/>
            <a:chExt cx="8569857" cy="7572083"/>
          </a:xfrm>
        </p:grpSpPr>
        <p:sp>
          <p:nvSpPr>
            <p:cNvPr id="184" name="Google Shape;184;p17"/>
            <p:cNvSpPr/>
            <p:nvPr/>
          </p:nvSpPr>
          <p:spPr>
            <a:xfrm>
              <a:off x="5353076" y="6005148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403647" y="1620259"/>
              <a:ext cx="2392200" cy="2086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3364992" y="548680"/>
              <a:ext cx="2395200" cy="2182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5364088" y="1644940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372856" y="4941168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353076" y="3844908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7333296" y="4941168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7290816" y="526004"/>
              <a:ext cx="2418600" cy="2205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7334820" y="2754887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403648" y="3844908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403648" y="6049687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383868" y="2760827"/>
              <a:ext cx="2376300" cy="2048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907704" y="2007618"/>
              <a:ext cx="8065800" cy="6032400"/>
            </a:xfrm>
            <a:prstGeom prst="rect">
              <a:avLst/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004704" y="1620259"/>
              <a:ext cx="7488900" cy="1664400"/>
            </a:xfrm>
            <a:prstGeom prst="rect">
              <a:avLst/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8" name="Google Shape;198;p17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2105450" y="2258600"/>
            <a:ext cx="7604100" cy="547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 smtClean="0">
                <a:solidFill>
                  <a:srgbClr val="FFF2CC"/>
                </a:solidFill>
              </a:rPr>
              <a:t>앱 목표 </a:t>
            </a:r>
            <a:r>
              <a:rPr lang="en-US" altLang="ko-KR" sz="2500" b="1" dirty="0" smtClean="0">
                <a:solidFill>
                  <a:srgbClr val="FFF2CC"/>
                </a:solidFill>
              </a:rPr>
              <a:t>:</a:t>
            </a:r>
            <a:endParaRPr lang="en-US" sz="2500" b="1" dirty="0" smtClean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 smtClean="0">
                <a:solidFill>
                  <a:srgbClr val="FFF2CC"/>
                </a:solidFill>
              </a:rPr>
              <a:t>가깝고</a:t>
            </a:r>
            <a:r>
              <a:rPr lang="en-US" sz="2500" b="1" dirty="0" smtClean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좋은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벌집을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찾아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다니는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꿀벌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처럼</a:t>
            </a: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FFF2CC"/>
                </a:solidFill>
              </a:rPr>
              <a:t>꿀방을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찾아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다니는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ko-KR" altLang="en-US" sz="2500" b="1" dirty="0" smtClean="0">
                <a:solidFill>
                  <a:srgbClr val="FFF2CC"/>
                </a:solidFill>
              </a:rPr>
              <a:t>사용자를</a:t>
            </a:r>
            <a:r>
              <a:rPr lang="en-US" sz="2500" b="1" dirty="0" smtClean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위한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어플리케이션</a:t>
            </a: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500" b="1" dirty="0" smtClean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 smtClean="0">
                <a:solidFill>
                  <a:srgbClr val="FFF2CC"/>
                </a:solidFill>
              </a:rPr>
              <a:t>기능</a:t>
            </a:r>
            <a:r>
              <a:rPr lang="en-US" altLang="ko-KR" sz="2500" b="1" smtClean="0">
                <a:solidFill>
                  <a:srgbClr val="FFF2CC"/>
                </a:solidFill>
              </a:rPr>
              <a:t>: </a:t>
            </a: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FFF2CC"/>
                </a:solidFill>
              </a:rPr>
              <a:t>부동산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매물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정보를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소개해주는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앱으로써</a:t>
            </a: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FFF2CC"/>
                </a:solidFill>
              </a:rPr>
              <a:t>기존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다방</a:t>
            </a:r>
            <a:r>
              <a:rPr lang="en-US" sz="2500" b="1" dirty="0">
                <a:solidFill>
                  <a:srgbClr val="FFF2CC"/>
                </a:solidFill>
              </a:rPr>
              <a:t>, </a:t>
            </a:r>
            <a:r>
              <a:rPr lang="en-US" sz="2500" b="1" dirty="0" err="1">
                <a:solidFill>
                  <a:srgbClr val="FFF2CC"/>
                </a:solidFill>
              </a:rPr>
              <a:t>직방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앱과는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차별화된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기능인</a:t>
            </a: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FFF2CC"/>
                </a:solidFill>
              </a:rPr>
              <a:t>경로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기반의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검색을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통해서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특정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 smtClean="0">
                <a:solidFill>
                  <a:srgbClr val="FFF2CC"/>
                </a:solidFill>
              </a:rPr>
              <a:t>지점까지</a:t>
            </a:r>
            <a:endParaRPr lang="en-US" sz="2500" b="1" dirty="0" smtClean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이동시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걸리는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시간을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기준으로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매물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 smtClean="0">
                <a:solidFill>
                  <a:srgbClr val="FFF2CC"/>
                </a:solidFill>
              </a:rPr>
              <a:t>검색을</a:t>
            </a:r>
            <a:endParaRPr lang="en-US" sz="2500" b="1" dirty="0" smtClean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함으로써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사용자에게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편의를</a:t>
            </a:r>
            <a:r>
              <a:rPr lang="en-US" sz="2500" b="1" dirty="0">
                <a:solidFill>
                  <a:srgbClr val="FFF2CC"/>
                </a:solidFill>
              </a:rPr>
              <a:t> </a:t>
            </a:r>
            <a:r>
              <a:rPr lang="en-US" sz="2500" b="1" dirty="0" err="1">
                <a:solidFill>
                  <a:srgbClr val="FFF2CC"/>
                </a:solidFill>
              </a:rPr>
              <a:t>제공합니다</a:t>
            </a:r>
            <a:r>
              <a:rPr lang="en-US" sz="2500" b="1" dirty="0">
                <a:solidFill>
                  <a:srgbClr val="FFF2CC"/>
                </a:solidFill>
              </a:rPr>
              <a:t>.</a:t>
            </a: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F2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F2CC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F2CC"/>
              </a:solidFill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6725733" y="1677921"/>
            <a:ext cx="522726" cy="5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/>
        </p:nvSpPr>
        <p:spPr>
          <a:xfrm>
            <a:off x="0" y="3517825"/>
            <a:ext cx="1348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996133"/>
                </a:solidFill>
                <a:latin typeface="Arial"/>
                <a:ea typeface="Arial"/>
                <a:cs typeface="Arial"/>
                <a:sym typeface="Arial"/>
              </a:rPr>
              <a:t>꿀</a:t>
            </a:r>
            <a:r>
              <a:rPr lang="en-US" sz="3900" b="1">
                <a:solidFill>
                  <a:srgbClr val="996133"/>
                </a:solidFill>
              </a:rPr>
              <a:t>방</a:t>
            </a:r>
            <a:endParaRPr sz="39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6961" y="705647"/>
            <a:ext cx="1879742" cy="18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146 0.61366 L -0.03889 0.66736 L 0.11302 0.62407 L 0.21111 0.50648 L 0.22691 0.37569 L 0.21806 0.21088 L 0.18854 0.09074 L 0.12969 0.01875 L 0.08959 -0.01643 L 0.06597 0.01227 L 0.05226 0.04352 L 0.01997 0.04097 L 0.00035 0.03171 L -0.02621 0.01227 L -0.03298 0.00185 " pathEditMode="relative" rAng="0" ptsTypes="AAAAAAAAAAAAAAA">
                                      <p:cBhvr>
                                        <p:cTn id="6" dur="4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-2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/>
          <p:nvPr/>
        </p:nvSpPr>
        <p:spPr>
          <a:xfrm>
            <a:off x="7333296" y="494116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5353076" y="60051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7333296" y="52600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7334820" y="27548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1403648" y="60496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1403648" y="1634524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3790925" y="2310775"/>
            <a:ext cx="5729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최초 주요 </a:t>
            </a:r>
            <a:endParaRPr sz="4800" b="1">
              <a:solidFill>
                <a:srgbClr val="99613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요구사항 정의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5312194" y="381886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1392636" y="-5399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1464607" y="-11"/>
            <a:ext cx="2232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최초 주요 요구사항 정의</a:t>
            </a:r>
            <a:endParaRPr sz="2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19"/>
          <p:cNvGrpSpPr/>
          <p:nvPr/>
        </p:nvGrpSpPr>
        <p:grpSpPr>
          <a:xfrm>
            <a:off x="1403647" y="526004"/>
            <a:ext cx="8569969" cy="7572186"/>
            <a:chOff x="1403647" y="526004"/>
            <a:chExt cx="8569969" cy="7572186"/>
          </a:xfrm>
        </p:grpSpPr>
        <p:sp>
          <p:nvSpPr>
            <p:cNvPr id="236" name="Google Shape;236;p19"/>
            <p:cNvSpPr/>
            <p:nvPr/>
          </p:nvSpPr>
          <p:spPr>
            <a:xfrm>
              <a:off x="5353076" y="6005148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403647" y="1620259"/>
              <a:ext cx="2392141" cy="208687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3364992" y="548680"/>
              <a:ext cx="2395140" cy="218232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5364088" y="1644940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372856" y="4941168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353076" y="3844908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7333296" y="4941168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7290816" y="526004"/>
              <a:ext cx="2418744" cy="22050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7334820" y="2754887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403648" y="3844908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1403648" y="6049687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383868" y="2760827"/>
              <a:ext cx="2376264" cy="204850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1907704" y="2007618"/>
              <a:ext cx="8065912" cy="6032532"/>
            </a:xfrm>
            <a:prstGeom prst="rect">
              <a:avLst/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2004704" y="1620259"/>
              <a:ext cx="7488832" cy="1664529"/>
            </a:xfrm>
            <a:prstGeom prst="rect">
              <a:avLst/>
            </a:prstGeom>
            <a:solidFill>
              <a:srgbClr val="9961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19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1886587" y="1715525"/>
            <a:ext cx="76041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600"/>
              <a:buChar char="-"/>
            </a:pPr>
            <a:r>
              <a:rPr lang="en-US" sz="2600" b="1">
                <a:solidFill>
                  <a:srgbClr val="FFF2CC"/>
                </a:solidFill>
              </a:rPr>
              <a:t>경로 탐색을 통한 소요 시간대별 매물 검색</a:t>
            </a:r>
            <a:endParaRPr sz="2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2CC"/>
              </a:solidFill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600"/>
              <a:buChar char="-"/>
            </a:pPr>
            <a:r>
              <a:rPr lang="en-US" sz="2600" b="1">
                <a:solidFill>
                  <a:srgbClr val="FFF2CC"/>
                </a:solidFill>
              </a:rPr>
              <a:t>소비자의 요구사항에 맞춘 다양한 필터기능</a:t>
            </a:r>
            <a:endParaRPr sz="2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2CC"/>
                </a:solidFill>
              </a:rPr>
              <a:t>(엘레베이터, 애완동물, 인터폰 etc)</a:t>
            </a:r>
            <a:endParaRPr sz="1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2CC"/>
              </a:solidFill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600"/>
              <a:buChar char="-"/>
            </a:pPr>
            <a:r>
              <a:rPr lang="en-US" sz="2600" b="1">
                <a:solidFill>
                  <a:srgbClr val="FFF2CC"/>
                </a:solidFill>
              </a:rPr>
              <a:t>빅데이터를 활용한 매물 시세 확인</a:t>
            </a:r>
            <a:endParaRPr sz="2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2CC"/>
                </a:solidFill>
              </a:rPr>
              <a:t>(공공 데이터 포털 오픈 api 활용)</a:t>
            </a:r>
            <a:endParaRPr sz="1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2CC"/>
                </a:solidFill>
              </a:rPr>
              <a:t> </a:t>
            </a:r>
            <a:endParaRPr sz="2600" b="1">
              <a:solidFill>
                <a:srgbClr val="FFF2CC"/>
              </a:solidFill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600"/>
              <a:buChar char="-"/>
            </a:pPr>
            <a:r>
              <a:rPr lang="en-US" sz="2600" b="1">
                <a:solidFill>
                  <a:srgbClr val="FFF2CC"/>
                </a:solidFill>
              </a:rPr>
              <a:t>리뷰 기능 활성화 </a:t>
            </a:r>
            <a:endParaRPr sz="2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2CC"/>
              </a:solidFill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600"/>
              <a:buChar char="-"/>
            </a:pPr>
            <a:r>
              <a:rPr lang="en-US" sz="2600" b="1">
                <a:solidFill>
                  <a:srgbClr val="FFF2CC"/>
                </a:solidFill>
              </a:rPr>
              <a:t>기능 구현에 초점</a:t>
            </a:r>
            <a:endParaRPr sz="2600" b="1">
              <a:solidFill>
                <a:srgbClr val="FFF2CC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2CC"/>
              </a:solidFill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600"/>
              <a:buChar char="-"/>
            </a:pPr>
            <a:r>
              <a:rPr lang="en-US" sz="2600" b="1">
                <a:solidFill>
                  <a:srgbClr val="FFF2CC"/>
                </a:solidFill>
              </a:rPr>
              <a:t>Flutter를 활용한 ios, android 동시 개발 </a:t>
            </a:r>
            <a:endParaRPr sz="2600" b="1">
              <a:solidFill>
                <a:srgbClr val="FFF2CC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2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/>
          <p:nvPr/>
        </p:nvSpPr>
        <p:spPr>
          <a:xfrm>
            <a:off x="7333296" y="494116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5353076" y="60051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7333296" y="52600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7334820" y="27548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1403648" y="604968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-607966" y="4968323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-607966" y="55316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1403648" y="1634524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3790925" y="2814025"/>
            <a:ext cx="484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96133"/>
                </a:solidFill>
              </a:rPr>
              <a:t>변경된 요구사항</a:t>
            </a:r>
            <a:endParaRPr sz="4800" b="1">
              <a:solidFill>
                <a:srgbClr val="9961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5312194" y="3818867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-607966" y="2754886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/>
          <p:nvPr/>
        </p:nvSpPr>
        <p:spPr>
          <a:xfrm>
            <a:off x="-11025" y="5496300"/>
            <a:ext cx="9144000" cy="1361700"/>
          </a:xfrm>
          <a:prstGeom prst="rect">
            <a:avLst/>
          </a:prstGeom>
          <a:solidFill>
            <a:srgbClr val="9961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 기능 구현 위주의 개발 방식에서 다양한 구현이 가능한 Flutter 프레임워크의 장점을 살려</a:t>
            </a:r>
            <a:endParaRPr sz="160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UI,UX 디자인에 큰 변화를 줌으로써 앱의 개성을 살리고 사용자에게 좋은 이미지를준다</a:t>
            </a:r>
            <a:endParaRPr sz="1600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7333296" y="-1634235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372856" y="-1649511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-607966" y="-16070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1392636" y="-539980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6133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879231" y="227039"/>
            <a:ext cx="340312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lt1"/>
                </a:solidFill>
              </a:rPr>
              <a:t>UI,UX</a:t>
            </a:r>
            <a:r>
              <a:rPr lang="ko-KR" altLang="en-US" sz="2800" b="1" dirty="0">
                <a:solidFill>
                  <a:schemeClr val="lt1"/>
                </a:solidFill>
              </a:rPr>
              <a:t> </a:t>
            </a:r>
            <a:r>
              <a:rPr lang="ko-KR" altLang="en-US" sz="2800" b="1" dirty="0" smtClean="0">
                <a:solidFill>
                  <a:schemeClr val="lt1"/>
                </a:solidFill>
              </a:rPr>
              <a:t>디자인</a:t>
            </a:r>
            <a:endParaRPr lang="en-US" altLang="ko-KR" sz="2800" b="1" dirty="0" smtClean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lt1"/>
                </a:solidFill>
              </a:rPr>
              <a:t>변경</a:t>
            </a:r>
            <a:endParaRPr lang="en-US" altLang="ko-KR" sz="2800" b="1" dirty="0" smtClean="0">
              <a:solidFill>
                <a:schemeClr val="lt1"/>
              </a:solidFill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5353076" y="-603448"/>
            <a:ext cx="2376264" cy="204850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825" y="1652099"/>
            <a:ext cx="2232300" cy="416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50" y="1660963"/>
            <a:ext cx="2232300" cy="415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0325" y="1652099"/>
            <a:ext cx="2232300" cy="41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2745988" y="3482725"/>
            <a:ext cx="1430700" cy="6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188550" y="5421259"/>
            <a:ext cx="2232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MainMenu_Screen.v1.0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4501825" y="5421259"/>
            <a:ext cx="4540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algun Gothic"/>
                <a:ea typeface="Malgun Gothic"/>
                <a:cs typeface="Malgun Gothic"/>
                <a:sym typeface="Malgun Gothic"/>
              </a:rPr>
              <a:t>MainMenu_Screen.v2.0  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with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sideTab_Screen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3078725" y="321567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078952" y="3539450"/>
            <a:ext cx="522727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717</Words>
  <Application>Microsoft Office PowerPoint</Application>
  <PresentationFormat>화면 슬라이드 쇼(4:3)</PresentationFormat>
  <Paragraphs>168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Arimo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 충현</cp:lastModifiedBy>
  <cp:revision>40</cp:revision>
  <dcterms:modified xsi:type="dcterms:W3CDTF">2021-04-29T06:32:01Z</dcterms:modified>
</cp:coreProperties>
</file>